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5DF"/>
    <a:srgbClr val="F67D5E"/>
    <a:srgbClr val="03849A"/>
    <a:srgbClr val="CCEFDC"/>
    <a:srgbClr val="CCEFFC"/>
    <a:srgbClr val="CCD2DF"/>
    <a:srgbClr val="E2D6EC"/>
    <a:srgbClr val="F3EACC"/>
    <a:srgbClr val="EDEDED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2102" autoAdjust="0"/>
  </p:normalViewPr>
  <p:slideViewPr>
    <p:cSldViewPr>
      <p:cViewPr varScale="1">
        <p:scale>
          <a:sx n="144" d="100"/>
          <a:sy n="144" d="100"/>
        </p:scale>
        <p:origin x="1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Often find myself doing other things during Teams meetings.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Then struggle to find the right Teams Window / unmute when suddenly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project developers a – maybe the not most straightforward! – solution to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0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have whetted your appetite for playing with hardware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have hear of an Arduino?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ATMega328 is at the heart of the </a:t>
            </a:r>
            <a:r>
              <a:rPr lang="en-GB" dirty="0" err="1"/>
              <a:t>Ardruino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Plus it offers all the supporting circuitry needed to get it going and more.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can recommend with the Arduino starter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 requires very little knowledge of electronics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Real projects talked through in the projects book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Everything you need is in the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Components of these can be built into more ambitious ideas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Get’s you into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fact, you could build a USB (not BT) version of the above with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great fun!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45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Approach is to: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Create some hardware that is sat on the desk to control teams: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Functions to: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Cycle windows to front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mute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camera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 this is always available no matter what is happening on the 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Maybe with some display/audio to give feedback.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Device would communicate wirelessly with the computer running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Using some protocol, I need to define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software agent on the PC running Teams would listen to this protocol and control Team appropriately.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Hardware based around a Microcontroller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old familiar Arduino (nano)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 through specs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Aside Microcontroller vs Microprocessor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capable of running a machine code programme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is full blown computer with a full operating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just has a boot loader, and you are writing on the metal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can deliver maybe - 16mA per pin max not exceeding a total of 50mA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more like 40mA per pin max total 200mA max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 can drive a lot more directly from the Arduino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pushes C/C++ as Dev language as opposed to Python on the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simpler/less </a:t>
            </a:r>
            <a:r>
              <a:rPr lang="en-GB" dirty="0" err="1"/>
              <a:t>poweful</a:t>
            </a:r>
            <a:r>
              <a:rPr lang="en-GB" dirty="0"/>
              <a:t> and cheaper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fewer interfaces – typically just USB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– typically </a:t>
            </a:r>
            <a:r>
              <a:rPr lang="en-GB" dirty="0" err="1"/>
              <a:t>WiFi</a:t>
            </a:r>
            <a:r>
              <a:rPr lang="en-GB" dirty="0"/>
              <a:t>, ethernet, several USB, HDMI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Develop program on a PC in C/C++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Compile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Upload machine code to Microcontroller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Microcontroller will continue to run it while powered on (persistent through power cycles)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list of typical activities the code would do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96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shows a schematic of the core of the circuit (sans details of the power supply)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each of the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Power – USB, 5V or battery via Buck converter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the circuit looks like on a breadboard.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 out some of the major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1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piece of the puzzle is a protocol to communicate between the Microcontroller and the PC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packet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each message/opcode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80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 Software is other end of the protocol, acting on instructions from the Arduino and controlling Teams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the bullet points on the major actions of the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9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follow through an example.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1. Cycle window button pressed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2. Pulls the relevant pin on the microcontroller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3. The code detects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Sends the appropriate data packet to the HC-05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 also send a message to the LCD and play a sound on the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4. The HC-05 forwards this via BT to the PC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5. The software agent on the PC reads in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Decodes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appropriate action against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this case cycling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06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much it all costs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be able to get things a little cheaper via </a:t>
            </a:r>
            <a:r>
              <a:rPr lang="en-GB" dirty="0" err="1"/>
              <a:t>Ebay</a:t>
            </a:r>
            <a:r>
              <a:rPr lang="en-GB" dirty="0"/>
              <a:t> if you are prepared to wait!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3 different tables.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4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3030" y="3782796"/>
            <a:ext cx="6332596" cy="590931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708CD-DE15-47FF-B562-1D274B5EBEA7}"/>
              </a:ext>
            </a:extLst>
          </p:cNvPr>
          <p:cNvSpPr txBox="1">
            <a:spLocks/>
          </p:cNvSpPr>
          <p:nvPr/>
        </p:nvSpPr>
        <p:spPr>
          <a:xfrm>
            <a:off x="4708638" y="5876405"/>
            <a:ext cx="2774724" cy="590931"/>
          </a:xfrm>
          <a:prstGeom prst="rect">
            <a:avLst/>
          </a:prstGeom>
          <a:solidFill>
            <a:srgbClr val="F67D5E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Paul Harvey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215975"/>
              </p:ext>
            </p:extLst>
          </p:nvPr>
        </p:nvGraphicFramePr>
        <p:xfrm>
          <a:off x="786000" y="2064710"/>
          <a:ext cx="3595335" cy="359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56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55469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50421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12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ATMega328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£2.28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32349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Crystal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09852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736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69081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786000" y="1449000"/>
            <a:ext cx="93432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8661000" y="1449000"/>
            <a:ext cx="1737336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Bluetooth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744463"/>
              </p:ext>
            </p:extLst>
          </p:nvPr>
        </p:nvGraphicFramePr>
        <p:xfrm>
          <a:off x="8661001" y="2064710"/>
          <a:ext cx="3194999" cy="109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679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14320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05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0749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2841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10956000" y="324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£4.82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C1FFBF-CA6C-4EC4-8DE4-BC883FE5EE4B}"/>
              </a:ext>
            </a:extLst>
          </p:cNvPr>
          <p:cNvSpPr txBox="1">
            <a:spLocks/>
          </p:cNvSpPr>
          <p:nvPr/>
        </p:nvSpPr>
        <p:spPr>
          <a:xfrm>
            <a:off x="4881000" y="1449000"/>
            <a:ext cx="82478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USB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5580F53-F09A-47A6-86B9-5BBE681AF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983914"/>
              </p:ext>
            </p:extLst>
          </p:nvPr>
        </p:nvGraphicFramePr>
        <p:xfrm>
          <a:off x="4881000" y="2064710"/>
          <a:ext cx="3330000" cy="1087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03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196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39881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2841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FTDI </a:t>
                      </a:r>
                      <a:r>
                        <a:rPr lang="en-GB" sz="1600" b="1" dirty="0">
                          <a:solidFill>
                            <a:srgbClr val="4F4E4E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FT232RL</a:t>
                      </a:r>
                      <a:endParaRPr lang="en-US" sz="1600" b="1" dirty="0">
                        <a:latin typeface="Verdana Pro Cond SemiBold" panose="020B0706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£3.30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35316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Capacitor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EA6DB93-E109-4202-BFD5-6F37DC90ADE5}"/>
              </a:ext>
            </a:extLst>
          </p:cNvPr>
          <p:cNvSpPr txBox="1"/>
          <p:nvPr/>
        </p:nvSpPr>
        <p:spPr>
          <a:xfrm>
            <a:off x="7266000" y="324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£3.34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B162E-4B0E-4732-930D-B1EC0F83E775}"/>
              </a:ext>
            </a:extLst>
          </p:cNvPr>
          <p:cNvSpPr txBox="1"/>
          <p:nvPr/>
        </p:nvSpPr>
        <p:spPr>
          <a:xfrm>
            <a:off x="3486000" y="567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£7.29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331824"/>
              </p:ext>
            </p:extLst>
          </p:nvPr>
        </p:nvGraphicFramePr>
        <p:xfrm>
          <a:off x="4881000" y="4620339"/>
          <a:ext cx="3285000" cy="1041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330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37670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4881000" y="4014000"/>
            <a:ext cx="246019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Battery Power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75B6F-4B3A-456D-B32D-8B0B3B7575E1}"/>
              </a:ext>
            </a:extLst>
          </p:cNvPr>
          <p:cNvSpPr txBox="1"/>
          <p:nvPr/>
        </p:nvSpPr>
        <p:spPr>
          <a:xfrm>
            <a:off x="7176000" y="5634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£2.33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691395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75141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75141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8975141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1026" name="Picture 2" descr="ARDUINO UNO DIP: Arduino Uno, Rev. 3, DIL version ...">
            <a:extLst>
              <a:ext uri="{FF2B5EF4-FFF2-40B4-BE49-F238E27FC236}">
                <a16:creationId xmlns:a16="http://schemas.microsoft.com/office/drawing/2014/main" id="{AAEBE436-37C1-46B4-9B8D-D0D9AE21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00" y="3281961"/>
            <a:ext cx="41622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0751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4790" y="6095172"/>
            <a:ext cx="238037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5761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5532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2844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488040" y="1164660"/>
            <a:ext cx="209124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ATMega328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605046" y="1940131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 C/C++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776988" y="5221169"/>
            <a:ext cx="1914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 Machine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304" y="4169838"/>
            <a:ext cx="3746089" cy="2454771"/>
          </a:xfrm>
          <a:solidFill>
            <a:schemeClr val="bg1">
              <a:alpha val="83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 (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µC)</a:t>
            </a:r>
            <a:endParaRPr lang="en-GB" sz="20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8bit @ 16MHz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3481-4323-4650-A1AA-435AFB8D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8" y="1644791"/>
            <a:ext cx="3702556" cy="22204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4F0C8E-8B00-4B19-A3C6-9AA24801FA89}"/>
              </a:ext>
            </a:extLst>
          </p:cNvPr>
          <p:cNvSpPr txBox="1">
            <a:spLocks/>
          </p:cNvSpPr>
          <p:nvPr/>
        </p:nvSpPr>
        <p:spPr>
          <a:xfrm>
            <a:off x="758482" y="4179190"/>
            <a:ext cx="4522838" cy="208395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Initialize Devices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Monitor switch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Marshall/send protocol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Drive display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Play tones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4841829" y="2612991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34222-EEB2-4C4D-B924-B19541E4F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304" y="1716562"/>
            <a:ext cx="3175032" cy="21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CAF8CA68-67D4-4514-8FD8-B6E1D4E29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5489" y="371561"/>
            <a:ext cx="2374109" cy="1184678"/>
          </a:xfrm>
          <a:solidFill>
            <a:srgbClr val="FFCCCC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Triggering Actions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Tactile switches closing pulls the relevant pin high.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 down resistors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C33B34A-9F0E-4F58-AC05-2CF0DD30E526}"/>
              </a:ext>
            </a:extLst>
          </p:cNvPr>
          <p:cNvSpPr txBox="1">
            <a:spLocks/>
          </p:cNvSpPr>
          <p:nvPr/>
        </p:nvSpPr>
        <p:spPr>
          <a:xfrm>
            <a:off x="9665489" y="4944138"/>
            <a:ext cx="2353593" cy="1049862"/>
          </a:xfrm>
          <a:prstGeom prst="rect">
            <a:avLst/>
          </a:prstGeom>
          <a:solidFill>
            <a:srgbClr val="EDEDED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Activity LED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LED1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Flashed by bootloader on activity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R8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Current limiting resistor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7DA5E55-D46C-4913-9542-370BD88E7058}"/>
              </a:ext>
            </a:extLst>
          </p:cNvPr>
          <p:cNvSpPr txBox="1">
            <a:spLocks/>
          </p:cNvSpPr>
          <p:nvPr/>
        </p:nvSpPr>
        <p:spPr>
          <a:xfrm>
            <a:off x="155875" y="5177585"/>
            <a:ext cx="2353593" cy="1469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IC1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ATMega328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µC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Runs uploaded machine code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Reacts to inputs pins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Sets output pins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28ED646-149F-42B1-940A-2F6D8BA5CDD8}"/>
              </a:ext>
            </a:extLst>
          </p:cNvPr>
          <p:cNvSpPr txBox="1">
            <a:spLocks/>
          </p:cNvSpPr>
          <p:nvPr/>
        </p:nvSpPr>
        <p:spPr>
          <a:xfrm>
            <a:off x="155875" y="4196292"/>
            <a:ext cx="2353593" cy="804421"/>
          </a:xfrm>
          <a:prstGeom prst="rect">
            <a:avLst/>
          </a:prstGeom>
          <a:solidFill>
            <a:srgbClr val="F3EAC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 Clock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and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Y1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Crystal circuit providing clock timing for the µC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7E5911C-5A2E-4680-A5BD-C3E9579C4064}"/>
              </a:ext>
            </a:extLst>
          </p:cNvPr>
          <p:cNvSpPr txBox="1">
            <a:spLocks/>
          </p:cNvSpPr>
          <p:nvPr/>
        </p:nvSpPr>
        <p:spPr>
          <a:xfrm>
            <a:off x="155875" y="1132485"/>
            <a:ext cx="2353593" cy="1049861"/>
          </a:xfrm>
          <a:prstGeom prst="rect">
            <a:avLst/>
          </a:prstGeom>
          <a:solidFill>
            <a:srgbClr val="E2D6E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Reset Switch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R7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 up resistor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Reset switch  triggers reset by pulling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pin low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50C22D3-2DB4-4FAC-90C5-70A9806CBC8E}"/>
              </a:ext>
            </a:extLst>
          </p:cNvPr>
          <p:cNvSpPr txBox="1">
            <a:spLocks/>
          </p:cNvSpPr>
          <p:nvPr/>
        </p:nvSpPr>
        <p:spPr>
          <a:xfrm>
            <a:off x="155875" y="2359219"/>
            <a:ext cx="2353593" cy="1660200"/>
          </a:xfrm>
          <a:prstGeom prst="rect">
            <a:avLst/>
          </a:prstGeom>
          <a:solidFill>
            <a:srgbClr val="CCD2D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Visual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LCD1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JHD659</a:t>
            </a:r>
            <a:r>
              <a:rPr lang="en-US" sz="1200" dirty="0"/>
              <a:t> 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LCD Screen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P1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Adjusts Contrast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R6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Current limiting resistor for LED backlight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Data lines etc. from µC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4BDA010-A6CC-4E7E-8C7F-6036FE7CC33E}"/>
              </a:ext>
            </a:extLst>
          </p:cNvPr>
          <p:cNvSpPr txBox="1">
            <a:spLocks/>
          </p:cNvSpPr>
          <p:nvPr/>
        </p:nvSpPr>
        <p:spPr>
          <a:xfrm>
            <a:off x="9665489" y="1705061"/>
            <a:ext cx="2353593" cy="1471893"/>
          </a:xfrm>
          <a:prstGeom prst="rect">
            <a:avLst/>
          </a:prstGeom>
          <a:solidFill>
            <a:srgbClr val="CCEFDC">
              <a:alpha val="92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Bluetooth Communications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BT1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HC05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Serial to Bluetooth interface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R5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Voltage divider, </a:t>
            </a:r>
            <a:r>
              <a:rPr lang="en-GB" sz="1200" dirty="0" err="1">
                <a:solidFill>
                  <a:srgbClr val="4F4E4E"/>
                </a:solidFill>
                <a:latin typeface="typoninesans regular 18"/>
              </a:rPr>
              <a:t>ATMega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uses 5V logic, BT card users 3.3V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9DFF823-E6C3-46C4-9700-C50F9F1FB5E8}"/>
              </a:ext>
            </a:extLst>
          </p:cNvPr>
          <p:cNvSpPr txBox="1">
            <a:spLocks/>
          </p:cNvSpPr>
          <p:nvPr/>
        </p:nvSpPr>
        <p:spPr>
          <a:xfrm>
            <a:off x="9665489" y="3325776"/>
            <a:ext cx="2385832" cy="1453224"/>
          </a:xfrm>
          <a:prstGeom prst="rect">
            <a:avLst/>
          </a:prstGeom>
          <a:solidFill>
            <a:srgbClr val="CCEFF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USB Comms &amp; Uploading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FTDI1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FT232RL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serial to USB conversion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Connected to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Rx/Tx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lines on µC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DTR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pulled low on new session – used to trigger bootloader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D248A9A-84E2-40BB-ADFA-8C01DF481BE5}"/>
              </a:ext>
            </a:extLst>
          </p:cNvPr>
          <p:cNvSpPr txBox="1">
            <a:spLocks/>
          </p:cNvSpPr>
          <p:nvPr/>
        </p:nvSpPr>
        <p:spPr>
          <a:xfrm>
            <a:off x="9665489" y="6129000"/>
            <a:ext cx="2353593" cy="619040"/>
          </a:xfrm>
          <a:prstGeom prst="rect">
            <a:avLst/>
          </a:prstGeom>
          <a:solidFill>
            <a:srgbClr val="FDE5DF"/>
          </a:solidFill>
          <a:ln w="63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Audio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J1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Piezo “speaker”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80E45A-AC89-4D77-824E-40CCEA630515}"/>
              </a:ext>
            </a:extLst>
          </p:cNvPr>
          <p:cNvGrpSpPr/>
          <p:nvPr/>
        </p:nvGrpSpPr>
        <p:grpSpPr>
          <a:xfrm>
            <a:off x="2982288" y="954000"/>
            <a:ext cx="6227424" cy="5936141"/>
            <a:chOff x="2982288" y="954000"/>
            <a:chExt cx="6227424" cy="59361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E2F1EC-F518-416F-A16F-84C26E28A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2288" y="954000"/>
              <a:ext cx="6227424" cy="59361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A14E7D-5CDE-45C4-9447-B11B276979FF}"/>
                </a:ext>
              </a:extLst>
            </p:cNvPr>
            <p:cNvSpPr/>
            <p:nvPr/>
          </p:nvSpPr>
          <p:spPr>
            <a:xfrm>
              <a:off x="8339528" y="1181703"/>
              <a:ext cx="828772" cy="533444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9D0C89-31CF-483B-85C1-0473DC5E39B3}"/>
                </a:ext>
              </a:extLst>
            </p:cNvPr>
            <p:cNvSpPr/>
            <p:nvPr/>
          </p:nvSpPr>
          <p:spPr>
            <a:xfrm>
              <a:off x="6512226" y="4644656"/>
              <a:ext cx="1827303" cy="29320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F86783-24EA-48F3-8ECA-CFAFA139A873}"/>
                </a:ext>
              </a:extLst>
            </p:cNvPr>
            <p:cNvSpPr/>
            <p:nvPr/>
          </p:nvSpPr>
          <p:spPr>
            <a:xfrm>
              <a:off x="3034740" y="3698729"/>
              <a:ext cx="989999" cy="1116835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3C47E10-D433-491B-ABBE-BB2020F00D7F}"/>
                </a:ext>
              </a:extLst>
            </p:cNvPr>
            <p:cNvSpPr/>
            <p:nvPr/>
          </p:nvSpPr>
          <p:spPr>
            <a:xfrm>
              <a:off x="4024739" y="4337037"/>
              <a:ext cx="1639723" cy="203213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B4BE28-74DE-477A-AA27-E88963CD8FA6}"/>
                </a:ext>
              </a:extLst>
            </p:cNvPr>
            <p:cNvSpPr/>
            <p:nvPr/>
          </p:nvSpPr>
          <p:spPr>
            <a:xfrm>
              <a:off x="4744740" y="5167657"/>
              <a:ext cx="1758543" cy="1348495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4B24B9-CA05-4A6C-8461-FC78D2A2FC48}"/>
                </a:ext>
              </a:extLst>
            </p:cNvPr>
            <p:cNvSpPr/>
            <p:nvPr/>
          </p:nvSpPr>
          <p:spPr>
            <a:xfrm>
              <a:off x="7092247" y="2781152"/>
              <a:ext cx="1247281" cy="1316996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E93D29-7C00-4321-9753-53008FD8C3F6}"/>
                </a:ext>
              </a:extLst>
            </p:cNvPr>
            <p:cNvSpPr/>
            <p:nvPr/>
          </p:nvSpPr>
          <p:spPr>
            <a:xfrm>
              <a:off x="5212165" y="3068216"/>
              <a:ext cx="1880081" cy="456054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855BB1D-7B24-4A28-9E0B-EA27E7F693AE}"/>
                </a:ext>
              </a:extLst>
            </p:cNvPr>
            <p:cNvSpPr/>
            <p:nvPr/>
          </p:nvSpPr>
          <p:spPr>
            <a:xfrm>
              <a:off x="5212165" y="3524902"/>
              <a:ext cx="432575" cy="338455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0C856C-F822-46B5-BB65-DC616B1F8E8E}"/>
                </a:ext>
              </a:extLst>
            </p:cNvPr>
            <p:cNvSpPr/>
            <p:nvPr/>
          </p:nvSpPr>
          <p:spPr>
            <a:xfrm>
              <a:off x="3034740" y="3529829"/>
              <a:ext cx="2177425" cy="168921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7ECE21-50AA-4A32-B74E-5EAA49F12BBD}"/>
                </a:ext>
              </a:extLst>
            </p:cNvPr>
            <p:cNvSpPr/>
            <p:nvPr/>
          </p:nvSpPr>
          <p:spPr>
            <a:xfrm rot="5400000">
              <a:off x="2918190" y="2288255"/>
              <a:ext cx="2348099" cy="13500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A87E06-FC72-44DA-B276-B7D40E26F5A0}"/>
                </a:ext>
              </a:extLst>
            </p:cNvPr>
            <p:cNvSpPr/>
            <p:nvPr/>
          </p:nvSpPr>
          <p:spPr>
            <a:xfrm>
              <a:off x="4362623" y="1181705"/>
              <a:ext cx="2729623" cy="1892042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EB3F6F-9018-4165-B390-FFC5FE172E16}"/>
                </a:ext>
              </a:extLst>
            </p:cNvPr>
            <p:cNvSpPr/>
            <p:nvPr/>
          </p:nvSpPr>
          <p:spPr>
            <a:xfrm>
              <a:off x="4617996" y="3073747"/>
              <a:ext cx="594169" cy="456054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21D7C5-D833-4895-AB74-02AF7E1F8C69}"/>
                </a:ext>
              </a:extLst>
            </p:cNvPr>
            <p:cNvSpPr/>
            <p:nvPr/>
          </p:nvSpPr>
          <p:spPr>
            <a:xfrm>
              <a:off x="4617174" y="3698729"/>
              <a:ext cx="594169" cy="333465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44ADCE6-914D-46FB-8525-CE9C0680FE97}"/>
                </a:ext>
              </a:extLst>
            </p:cNvPr>
            <p:cNvSpPr/>
            <p:nvPr/>
          </p:nvSpPr>
          <p:spPr>
            <a:xfrm>
              <a:off x="4617174" y="4540249"/>
              <a:ext cx="1047288" cy="304843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87F5CA-2C45-4864-B425-ECFAC6870149}"/>
                </a:ext>
              </a:extLst>
            </p:cNvPr>
            <p:cNvSpPr/>
            <p:nvPr/>
          </p:nvSpPr>
          <p:spPr>
            <a:xfrm>
              <a:off x="6494491" y="5410543"/>
              <a:ext cx="418976" cy="1105609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3C09E37-8FB2-4F74-9737-9D658C46033C}"/>
                </a:ext>
              </a:extLst>
            </p:cNvPr>
            <p:cNvSpPr/>
            <p:nvPr/>
          </p:nvSpPr>
          <p:spPr>
            <a:xfrm>
              <a:off x="4744740" y="4986338"/>
              <a:ext cx="2167003" cy="181319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03EB7C-8661-4310-AA1A-BA6D18A76010}"/>
                </a:ext>
              </a:extLst>
            </p:cNvPr>
            <p:cNvSpPr/>
            <p:nvPr/>
          </p:nvSpPr>
          <p:spPr>
            <a:xfrm>
              <a:off x="6512226" y="4450614"/>
              <a:ext cx="401241" cy="19404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557ED2E-DE5B-4A04-9D38-281531AD929E}"/>
                </a:ext>
              </a:extLst>
            </p:cNvPr>
            <p:cNvSpPr/>
            <p:nvPr/>
          </p:nvSpPr>
          <p:spPr>
            <a:xfrm>
              <a:off x="5211343" y="3861170"/>
              <a:ext cx="453119" cy="170997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1D7CBAC-7169-4320-9998-C514069E0E63}"/>
                </a:ext>
              </a:extLst>
            </p:cNvPr>
            <p:cNvSpPr/>
            <p:nvPr/>
          </p:nvSpPr>
          <p:spPr>
            <a:xfrm>
              <a:off x="4617174" y="4032167"/>
              <a:ext cx="1047288" cy="118012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9E9E54-2C73-44FD-8CF6-972D2CD7B683}"/>
                </a:ext>
              </a:extLst>
            </p:cNvPr>
            <p:cNvSpPr/>
            <p:nvPr/>
          </p:nvSpPr>
          <p:spPr>
            <a:xfrm>
              <a:off x="5787994" y="4093546"/>
              <a:ext cx="585000" cy="225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ATMega328</a:t>
              </a:r>
            </a:p>
            <a:p>
              <a:pPr algn="ctr"/>
              <a:r>
                <a:rPr lang="en-GB" sz="900" dirty="0">
                  <a:solidFill>
                    <a:srgbClr val="4F4E4E"/>
                  </a:solidFill>
                  <a:latin typeface="typoninesans regular 18"/>
                </a:rPr>
                <a:t>µC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9C3B6E-4BAC-40D7-8C6F-82355BDBCF74}"/>
                </a:ext>
              </a:extLst>
            </p:cNvPr>
            <p:cNvSpPr/>
            <p:nvPr/>
          </p:nvSpPr>
          <p:spPr>
            <a:xfrm>
              <a:off x="6343908" y="1944547"/>
              <a:ext cx="405000" cy="450000"/>
            </a:xfrm>
            <a:prstGeom prst="rect">
              <a:avLst/>
            </a:prstGeom>
            <a:solidFill>
              <a:srgbClr val="CCD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JHD659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LCD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Screen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BC4412-4544-4EE5-8B92-2483EAEC8EC3}"/>
                </a:ext>
              </a:extLst>
            </p:cNvPr>
            <p:cNvSpPr/>
            <p:nvPr/>
          </p:nvSpPr>
          <p:spPr>
            <a:xfrm>
              <a:off x="7447026" y="3546170"/>
              <a:ext cx="405000" cy="315000"/>
            </a:xfrm>
            <a:prstGeom prst="rect">
              <a:avLst/>
            </a:prstGeom>
            <a:solidFill>
              <a:srgbClr val="CCE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FTDI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FT232RL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308CF2-F077-4EDF-BD57-127989B7DCD6}"/>
                </a:ext>
              </a:extLst>
            </p:cNvPr>
            <p:cNvSpPr/>
            <p:nvPr/>
          </p:nvSpPr>
          <p:spPr>
            <a:xfrm>
              <a:off x="5491451" y="5804543"/>
              <a:ext cx="405000" cy="315000"/>
            </a:xfrm>
            <a:prstGeom prst="rect">
              <a:avLst/>
            </a:prstGeom>
            <a:solidFill>
              <a:srgbClr val="CCE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HC05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Serial - BT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AF03E38-43F4-4793-848E-9D56B7EAEF85}"/>
                </a:ext>
              </a:extLst>
            </p:cNvPr>
            <p:cNvSpPr/>
            <p:nvPr/>
          </p:nvSpPr>
          <p:spPr>
            <a:xfrm>
              <a:off x="6747568" y="3524251"/>
              <a:ext cx="344678" cy="574674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B480B5-9781-41A4-954D-F396FE8AFBD9}"/>
                </a:ext>
              </a:extLst>
            </p:cNvPr>
            <p:cNvSpPr/>
            <p:nvPr/>
          </p:nvSpPr>
          <p:spPr>
            <a:xfrm>
              <a:off x="6503284" y="5167657"/>
              <a:ext cx="410184" cy="24288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6CDB76-0902-4ACE-A743-670D12828826}"/>
                </a:ext>
              </a:extLst>
            </p:cNvPr>
            <p:cNvSpPr/>
            <p:nvPr/>
          </p:nvSpPr>
          <p:spPr>
            <a:xfrm>
              <a:off x="6512316" y="4936381"/>
              <a:ext cx="401241" cy="49957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62C86A1-DC5D-44A2-B273-CDCEB061B7EE}"/>
                </a:ext>
              </a:extLst>
            </p:cNvPr>
            <p:cNvSpPr/>
            <p:nvPr/>
          </p:nvSpPr>
          <p:spPr>
            <a:xfrm>
              <a:off x="7535999" y="4098149"/>
              <a:ext cx="316027" cy="293209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2DACA5C-CF12-4BC3-A54D-9919027D0314}"/>
                </a:ext>
              </a:extLst>
            </p:cNvPr>
            <p:cNvSpPr/>
            <p:nvPr/>
          </p:nvSpPr>
          <p:spPr>
            <a:xfrm>
              <a:off x="4024739" y="5453851"/>
              <a:ext cx="720000" cy="641785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5CE5F8D-2949-4B8B-B9E0-344580762A5C}"/>
                </a:ext>
              </a:extLst>
            </p:cNvPr>
            <p:cNvSpPr/>
            <p:nvPr/>
          </p:nvSpPr>
          <p:spPr>
            <a:xfrm>
              <a:off x="4617175" y="6095636"/>
              <a:ext cx="127564" cy="420516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F0B628-DCE5-45D3-BD3F-04272D048E00}"/>
                </a:ext>
              </a:extLst>
            </p:cNvPr>
            <p:cNvSpPr/>
            <p:nvPr/>
          </p:nvSpPr>
          <p:spPr>
            <a:xfrm>
              <a:off x="4615494" y="4845093"/>
              <a:ext cx="127564" cy="608758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B454097-1175-4285-BBBF-E205889BE2F0}"/>
                </a:ext>
              </a:extLst>
            </p:cNvPr>
            <p:cNvSpPr/>
            <p:nvPr/>
          </p:nvSpPr>
          <p:spPr>
            <a:xfrm>
              <a:off x="4743058" y="4845092"/>
              <a:ext cx="921404" cy="141075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9C5E54-3BDD-4318-A14F-7461CD9971EC}"/>
                </a:ext>
              </a:extLst>
            </p:cNvPr>
            <p:cNvSpPr/>
            <p:nvPr/>
          </p:nvSpPr>
          <p:spPr>
            <a:xfrm>
              <a:off x="4618383" y="4150179"/>
              <a:ext cx="352617" cy="190356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F1681E8-622C-4E9C-A73F-5A345B3F4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1449000"/>
            <a:ext cx="5985000" cy="4970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1551000" y="2169000"/>
            <a:ext cx="143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IC1 ATMega328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36000" y="1179000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P1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9606000" y="774000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1911000" y="4419000"/>
            <a:ext cx="10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J1 Piezo speaker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3171000" y="5589000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C1, C2 and Y1 Clock circuit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9831000" y="3789000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S1, S2, S3 Action switches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87020" y="2430610"/>
            <a:ext cx="3783980" cy="95339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9966000" y="2529000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Bluetooth HC-05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90629" y="1440610"/>
            <a:ext cx="2400370" cy="8660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06000" y="2664000"/>
            <a:ext cx="1260000" cy="126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</p:cNvCxnSpPr>
          <p:nvPr/>
        </p:nvCxnSpPr>
        <p:spPr>
          <a:xfrm flipH="1">
            <a:off x="4325650" y="3899876"/>
            <a:ext cx="1955600" cy="16623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760999" y="4106630"/>
            <a:ext cx="1935001" cy="17439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71000" y="3654000"/>
            <a:ext cx="2160000" cy="50433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930629" y="3251630"/>
            <a:ext cx="1680372" cy="2139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91000" y="3699000"/>
            <a:ext cx="2655000" cy="981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E6A037-7EDD-4FAE-BE0C-36A376F2D44A}"/>
              </a:ext>
            </a:extLst>
          </p:cNvPr>
          <p:cNvSpPr txBox="1"/>
          <p:nvPr/>
        </p:nvSpPr>
        <p:spPr>
          <a:xfrm>
            <a:off x="1776000" y="3204000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LCD1 LCD Screen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ACC34-E37D-4C47-BCC5-C8D444CCFBC0}"/>
              </a:ext>
            </a:extLst>
          </p:cNvPr>
          <p:cNvSpPr txBox="1"/>
          <p:nvPr/>
        </p:nvSpPr>
        <p:spPr>
          <a:xfrm>
            <a:off x="7986000" y="504000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USB FT232RL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A1F3F3-CDEC-4A92-8CB5-3484E7203F99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7626000" y="1027220"/>
            <a:ext cx="1036838" cy="13217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D488CF0-78EE-4EBF-AB13-BE7B240B0385}"/>
              </a:ext>
            </a:extLst>
          </p:cNvPr>
          <p:cNvSpPr txBox="1"/>
          <p:nvPr/>
        </p:nvSpPr>
        <p:spPr>
          <a:xfrm>
            <a:off x="9696000" y="5589000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>
                <a:ln w="12700">
                  <a:solidFill>
                    <a:schemeClr val="bg1"/>
                  </a:solidFill>
                </a:ln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R1, R2, R3 Pull down resistors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81A990-331B-44A9-802C-C87DF930356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941000" y="1143332"/>
            <a:ext cx="1665000" cy="170066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C814AE-4473-46F6-805E-E39D9D98F4FC}"/>
              </a:ext>
            </a:extLst>
          </p:cNvPr>
          <p:cNvSpPr txBox="1"/>
          <p:nvPr/>
        </p:nvSpPr>
        <p:spPr>
          <a:xfrm>
            <a:off x="5016000" y="369000"/>
            <a:ext cx="184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S4, R7 Reset switch &amp; pull up resistor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1B0A4E-6BD4-41C8-BF06-274BCAB06631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5938501" y="1107664"/>
            <a:ext cx="337499" cy="1781336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EBF3B37-6DD9-4EF3-B9C5-6BF9836B694C}"/>
              </a:ext>
            </a:extLst>
          </p:cNvPr>
          <p:cNvSpPr txBox="1"/>
          <p:nvPr/>
        </p:nvSpPr>
        <p:spPr>
          <a:xfrm>
            <a:off x="6726000" y="369000"/>
            <a:ext cx="13536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LED1 Activity LED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844863-B7FF-4117-9369-FB7B90EF091D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7176000" y="1107664"/>
            <a:ext cx="226838" cy="1466336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86385"/>
              </p:ext>
            </p:extLst>
          </p:nvPr>
        </p:nvGraphicFramePr>
        <p:xfrm>
          <a:off x="2307304" y="1683378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2307304" y="1044047"/>
            <a:ext cx="28595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2307304" y="2716869"/>
            <a:ext cx="19451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98645"/>
              </p:ext>
            </p:extLst>
          </p:nvPr>
        </p:nvGraphicFramePr>
        <p:xfrm>
          <a:off x="2307304" y="3356200"/>
          <a:ext cx="8660579" cy="29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53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215275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90977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1026697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4670777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4727" y="1274713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00" y="2349000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131000" y="2844000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8232A-F0E8-436D-9F90-288185E0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000" y="2079000"/>
            <a:ext cx="4635000" cy="36758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4272" y="4374000"/>
            <a:ext cx="6071728" cy="21609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external device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Listen for incoming protocol 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Send error conditions back to external device</a:t>
            </a:r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1000" y="684000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921000" y="1031782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588167" y="684000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2991000" y="4194000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2991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6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882845" y="3645378"/>
            <a:ext cx="1038387" cy="159584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660722" y="2304167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850373" y="1575466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1104176" y="2953517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6CB8E2-7B83-4F40-A792-ACE0BDA4B4D0}"/>
              </a:ext>
            </a:extLst>
          </p:cNvPr>
          <p:cNvGrpSpPr/>
          <p:nvPr/>
        </p:nvGrpSpPr>
        <p:grpSpPr>
          <a:xfrm>
            <a:off x="9428547" y="4129287"/>
            <a:ext cx="1396668" cy="2089121"/>
            <a:chOff x="9162498" y="4080620"/>
            <a:chExt cx="1396668" cy="208912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F84ED4-36C2-4910-B1F3-BC1FF13D7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62498" y="4080620"/>
              <a:ext cx="1396668" cy="2089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ACECB5-7853-49ED-A835-8550CF10B044}"/>
                </a:ext>
              </a:extLst>
            </p:cNvPr>
            <p:cNvSpPr txBox="1"/>
            <p:nvPr/>
          </p:nvSpPr>
          <p:spPr>
            <a:xfrm>
              <a:off x="9514071" y="4870665"/>
              <a:ext cx="8018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HC-05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B7F79C-CAD1-4CEE-A0E3-DF60FCFE4B00}"/>
              </a:ext>
            </a:extLst>
          </p:cNvPr>
          <p:cNvGrpSpPr/>
          <p:nvPr/>
        </p:nvGrpSpPr>
        <p:grpSpPr>
          <a:xfrm>
            <a:off x="7808547" y="4489287"/>
            <a:ext cx="1345687" cy="1459653"/>
            <a:chOff x="6865313" y="4561535"/>
            <a:chExt cx="1345687" cy="145965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3D8BE86-A7C8-4A37-AF8B-328BA69474BB}"/>
                </a:ext>
              </a:extLst>
            </p:cNvPr>
            <p:cNvGrpSpPr/>
            <p:nvPr/>
          </p:nvGrpSpPr>
          <p:grpSpPr>
            <a:xfrm>
              <a:off x="7671000" y="4914000"/>
              <a:ext cx="540000" cy="675000"/>
              <a:chOff x="6096000" y="3681382"/>
              <a:chExt cx="876779" cy="119571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C3BD0EF-336D-44C2-9296-C83D2545EA06}"/>
                  </a:ext>
                </a:extLst>
              </p:cNvPr>
              <p:cNvSpPr/>
              <p:nvPr/>
            </p:nvSpPr>
            <p:spPr>
              <a:xfrm>
                <a:off x="6293537" y="3793106"/>
                <a:ext cx="475973" cy="9509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ED37636-A519-428C-8ABD-01571F371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0" y="3681382"/>
                <a:ext cx="876779" cy="1195717"/>
              </a:xfrm>
              <a:prstGeom prst="rect">
                <a:avLst/>
              </a:prstGeom>
            </p:spPr>
          </p:pic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CC7D2F6-ECD8-422D-A6A8-65360DC1B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65313" y="4561535"/>
              <a:ext cx="739943" cy="1459653"/>
            </a:xfrm>
            <a:prstGeom prst="rect">
              <a:avLst/>
            </a:prstGeom>
          </p:spPr>
        </p:pic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BE6402D8-B180-4570-94C7-E2CE663FF41D}"/>
              </a:ext>
            </a:extLst>
          </p:cNvPr>
          <p:cNvSpPr txBox="1">
            <a:spLocks/>
          </p:cNvSpPr>
          <p:nvPr/>
        </p:nvSpPr>
        <p:spPr>
          <a:xfrm>
            <a:off x="9651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71C7080-1AD8-41BC-97B4-A2D9D7A11F16}"/>
              </a:ext>
            </a:extLst>
          </p:cNvPr>
          <p:cNvSpPr txBox="1">
            <a:spLocks/>
          </p:cNvSpPr>
          <p:nvPr/>
        </p:nvSpPr>
        <p:spPr>
          <a:xfrm>
            <a:off x="921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7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A31C175-8653-45A6-9D13-463F0986C922}"/>
              </a:ext>
            </a:extLst>
          </p:cNvPr>
          <p:cNvSpPr txBox="1">
            <a:spLocks/>
          </p:cNvSpPr>
          <p:nvPr/>
        </p:nvSpPr>
        <p:spPr>
          <a:xfrm>
            <a:off x="7896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5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11B0F-8A26-428A-B3C9-57C45398C6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000" y="4464000"/>
            <a:ext cx="1589625" cy="15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79341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1349</TotalTime>
  <Words>1212</Words>
  <Application>Microsoft Office PowerPoint</Application>
  <PresentationFormat>Widescreen</PresentationFormat>
  <Paragraphs>327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112</cp:revision>
  <dcterms:created xsi:type="dcterms:W3CDTF">2022-01-27T14:42:00Z</dcterms:created>
  <dcterms:modified xsi:type="dcterms:W3CDTF">2022-02-26T10:28:32Z</dcterms:modified>
</cp:coreProperties>
</file>